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2" r:id="rId2"/>
    <p:sldId id="256" r:id="rId3"/>
    <p:sldId id="258" r:id="rId4"/>
    <p:sldId id="288" r:id="rId5"/>
    <p:sldId id="260" r:id="rId6"/>
    <p:sldId id="264" r:id="rId7"/>
    <p:sldId id="259" r:id="rId8"/>
    <p:sldId id="265" r:id="rId9"/>
    <p:sldId id="266" r:id="rId10"/>
    <p:sldId id="283" r:id="rId11"/>
    <p:sldId id="269" r:id="rId12"/>
    <p:sldId id="277" r:id="rId13"/>
    <p:sldId id="272" r:id="rId14"/>
    <p:sldId id="273" r:id="rId15"/>
    <p:sldId id="274" r:id="rId16"/>
    <p:sldId id="279" r:id="rId17"/>
    <p:sldId id="276" r:id="rId18"/>
    <p:sldId id="278" r:id="rId19"/>
    <p:sldId id="280" r:id="rId20"/>
    <p:sldId id="281" r:id="rId21"/>
    <p:sldId id="282" r:id="rId22"/>
    <p:sldId id="287" r:id="rId23"/>
    <p:sldId id="284" r:id="rId24"/>
    <p:sldId id="285" r:id="rId25"/>
    <p:sldId id="286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167"/>
    <a:srgbClr val="FF00FF"/>
    <a:srgbClr val="FF7C80"/>
    <a:srgbClr val="88898E"/>
    <a:srgbClr val="BAB9BE"/>
    <a:srgbClr val="A5A4A9"/>
    <a:srgbClr val="97969C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EB2CB-8601-436D-AB6B-6F18715EF768}" type="datetimeFigureOut">
              <a:rPr lang="en-SG" smtClean="0"/>
              <a:t>11/16/2020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38B06-0060-4650-90D6-7B619B92CB4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489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5C32-08C5-40C3-829D-73E124BE9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C0838B-5211-4730-A9AB-D9D31E9AB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94557-3CF5-499A-B163-C70A22B84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DC843-3AE2-4B78-9D97-0D412D50EFDC}" type="datetime1">
              <a:rPr lang="en-SG" smtClean="0"/>
              <a:t>11/16/2020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5C62-2EC0-400C-8B52-3A5D7485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186B9-0493-43EA-A821-C79C6B11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848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B8EA-67B1-4793-9031-1232CE8A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DD2F1-3688-40AA-986D-41C12B5A7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EA2C8-AFAA-4D90-90C7-6210632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D96C-DEB5-45E2-BC89-61EAE8AB6193}" type="datetime1">
              <a:rPr lang="en-SG" smtClean="0"/>
              <a:t>11/16/2020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F0615-1C17-44EC-8F31-9EE5B633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1824F-7E52-446E-BF81-EF7EF39D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85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C653C6-4D19-4E4D-B2A8-F3E35D816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14D80-63F2-432E-9EB5-8D5051E66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5C93A-0E6E-4AE5-945B-7A57F166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D2D7B-646A-405C-822D-752BB41ABD6D}" type="datetime1">
              <a:rPr lang="en-SG" smtClean="0"/>
              <a:t>11/16/2020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40BD8-E508-49B6-AA31-D0CE56F7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3F9DC-65A0-4651-843E-DE91F016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408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7CCD-D63D-4A35-BB10-71263847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048D5-015B-4FDA-A81B-B3B6F723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A9262-525F-4BAC-9B26-42CFAF245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9DF-5D5D-4962-89C6-3EC857E56823}" type="datetime1">
              <a:rPr lang="en-SG" smtClean="0"/>
              <a:t>11/16/2020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70A28-D14F-451E-B6AF-811AD61B0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DC51E-68D7-492E-B10C-63913CA7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70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57A8-D062-4871-8986-B018FC2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DA7F8-9DD7-41FA-933E-E667DB5E7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35B5C-4A50-4502-85D0-EF3173CE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61AF-7D70-4AE7-AEEE-2A3E3A2D8BE6}" type="datetime1">
              <a:rPr lang="en-SG" smtClean="0"/>
              <a:t>11/16/2020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48A7-F3A3-4E7B-BEB8-4B04EC13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8DE65-71BD-4792-AA4C-1DFA9F50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461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25E39-51E6-4F92-8C8C-3D890FF1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BBB1-9631-46BD-8B32-4D25D1849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61A-8DB7-4D69-A8BF-9DFAE6EEB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88999-E3F1-4439-9856-4A91E4CA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52B8-9C02-4A2C-A9EF-F330BA8013BE}" type="datetime1">
              <a:rPr lang="en-SG" smtClean="0"/>
              <a:t>11/16/2020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2E061-9B7A-42CF-B330-F2385FEC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24DEF-E520-414C-AD44-0F95445D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260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B8C5-F3EC-437F-8E81-647CD674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A98F0-C546-42C9-AF12-A377ABD4C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FC464-7B21-4C21-8D7F-B77E9075F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F3FB2-ADF9-48A1-8822-7594F432B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A1029-FCFE-428B-BBB4-E4DBD20CF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27083-6BCE-4BF0-9D11-63AECF2C1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D607-787A-4093-8C9B-19FAE9ABA9D2}" type="datetime1">
              <a:rPr lang="en-SG" smtClean="0"/>
              <a:t>11/16/2020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DF9DC-D53E-456E-B712-412C39F5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DC9E4-9480-49E1-B571-9E4C6380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2965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D0B3-B534-4151-9DBD-766045CD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B54C5-8AAA-4AB9-B488-7B13801E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9174-E02B-4B4C-8F54-93B52B0BE24E}" type="datetime1">
              <a:rPr lang="en-SG" smtClean="0"/>
              <a:t>11/16/2020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6C7A4-F926-4AB9-B469-96CCAA4D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0705F-4DF6-4ED3-AE92-2D51D152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065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F482A-5F7E-4A92-AA86-F74A105A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220F-0ECF-4ECA-82A4-2075665DC3E5}" type="datetime1">
              <a:rPr lang="en-SG" smtClean="0"/>
              <a:t>11/16/2020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242C0-F2D9-41C4-A9FB-46B199629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84E8-5EA3-4958-8D2C-8954A28B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237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70ED-88DB-4ED3-B162-87289F2A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4C87-9780-4B0D-9058-C9ED29743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8E053-0CFF-44DD-B7E4-466611104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BC022-46D2-4389-AD9E-10472E312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DE09-ADA3-4FB0-8084-CFD0F47A4120}" type="datetime1">
              <a:rPr lang="en-SG" smtClean="0"/>
              <a:t>11/16/2020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B8482-B195-429C-8239-3CD87CC0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8E02C-B423-4E3B-84AD-AEE8EB78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3109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FFFCE-F040-44B2-B44C-2FA3EB9D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8239E-DBF6-4719-BAA3-581CB8235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282B3-BA16-48C3-AD3B-DCA89AB60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1E0B2-21D3-4AB8-90D3-BF1CD4BD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B47D-36EC-42AA-B2B5-0F19424DD289}" type="datetime1">
              <a:rPr lang="en-SG" smtClean="0"/>
              <a:t>11/16/2020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C5690-DD93-4BCA-895B-D42D4BF5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A47C-015C-4C23-8134-292676E9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756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9D5FB-D157-43A5-BA38-683731EA8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A25B5-7615-4CE1-95B6-8D8D21284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D617-5BF1-4169-95E7-995626579B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DEF89-FCC5-459F-AC07-B31395E0D34D}" type="datetime1">
              <a:rPr lang="en-SG" smtClean="0"/>
              <a:t>11/16/2020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9442A-F63C-4FA5-8379-6AF05F471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EB13-3603-4F59-B4F3-41D1C4662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A0D61-D43A-4D3D-B89E-ABD82C852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818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baby-names-from-social-security-card-applications-national-level-data" TargetMode="External"/><Relationship Id="rId2" Type="http://schemas.openxmlformats.org/officeDocument/2006/relationships/hyperlink" Target="https://www.kaggle.com/frederickferguson/hair-salon-no-show-data-set?select=Product+Listing+%28Retail%290.csv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https://namecensus.com/data/1000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0A4599E-3F2E-4059-B86E-29B421A8B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3" r="1" b="6971"/>
          <a:stretch/>
        </p:blipFill>
        <p:spPr>
          <a:xfrm>
            <a:off x="180935" y="161954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C7D615-F967-4C1E-BC04-2007C26CBA62}"/>
              </a:ext>
            </a:extLst>
          </p:cNvPr>
          <p:cNvSpPr/>
          <p:nvPr/>
        </p:nvSpPr>
        <p:spPr>
          <a:xfrm>
            <a:off x="2926079" y="1083733"/>
            <a:ext cx="6468534" cy="230293"/>
          </a:xfrm>
          <a:prstGeom prst="rect">
            <a:avLst/>
          </a:prstGeom>
          <a:solidFill>
            <a:srgbClr val="88898E">
              <a:alpha val="88000"/>
            </a:srgb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97969C"/>
                </a:solidFill>
              </a:ln>
              <a:solidFill>
                <a:srgbClr val="A5A4A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82B51-2712-4C10-A86D-F95E2D85F516}"/>
              </a:ext>
            </a:extLst>
          </p:cNvPr>
          <p:cNvSpPr/>
          <p:nvPr/>
        </p:nvSpPr>
        <p:spPr>
          <a:xfrm>
            <a:off x="4158827" y="2428239"/>
            <a:ext cx="3962400" cy="230293"/>
          </a:xfrm>
          <a:prstGeom prst="rect">
            <a:avLst/>
          </a:prstGeom>
          <a:solidFill>
            <a:srgbClr val="88898E">
              <a:alpha val="88000"/>
            </a:srgb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97969C"/>
                </a:solidFill>
              </a:ln>
              <a:solidFill>
                <a:srgbClr val="A5A4A9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ADDA3C-2C5E-4008-AC8F-05BBB4C40FDF}"/>
              </a:ext>
            </a:extLst>
          </p:cNvPr>
          <p:cNvSpPr/>
          <p:nvPr/>
        </p:nvSpPr>
        <p:spPr>
          <a:xfrm>
            <a:off x="3206743" y="1299926"/>
            <a:ext cx="60484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600" b="1" cap="none" spc="0" dirty="0">
                <a:ln/>
                <a:solidFill>
                  <a:srgbClr val="626167"/>
                </a:solidFill>
                <a:effectLst/>
                <a:latin typeface="Castellar" panose="020A0402060406010301" pitchFamily="18" charset="0"/>
              </a:rPr>
              <a:t>Hair Salon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09ED4-591E-47F4-8DC3-041D66C9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705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hanging off the side of a building&#10;&#10;Description automatically generated">
            <a:extLst>
              <a:ext uri="{FF2B5EF4-FFF2-40B4-BE49-F238E27FC236}">
                <a16:creationId xmlns:a16="http://schemas.microsoft.com/office/drawing/2014/main" id="{935C2DBC-BD85-4F60-B023-D0B50868F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26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Vertical Title 21">
            <a:extLst>
              <a:ext uri="{FF2B5EF4-FFF2-40B4-BE49-F238E27FC236}">
                <a16:creationId xmlns:a16="http://schemas.microsoft.com/office/drawing/2014/main" id="{B5D79F81-0541-489B-AAB0-B070656ACFB9}"/>
              </a:ext>
            </a:extLst>
          </p:cNvPr>
          <p:cNvSpPr txBox="1">
            <a:spLocks/>
          </p:cNvSpPr>
          <p:nvPr/>
        </p:nvSpPr>
        <p:spPr>
          <a:xfrm>
            <a:off x="484427" y="144379"/>
            <a:ext cx="2294021" cy="1660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>
                <a:solidFill>
                  <a:schemeClr val="bg1"/>
                </a:solidFill>
              </a:rPr>
              <a:t>Insights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0BD7BB-F2A3-470A-ADAA-4DF0E6F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3" y="2442781"/>
            <a:ext cx="2143125" cy="2143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511C8-1846-4BEC-B3AF-59DF6C67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986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indoor, sitting, table, brown&#10;&#10;Description automatically generated">
            <a:extLst>
              <a:ext uri="{FF2B5EF4-FFF2-40B4-BE49-F238E27FC236}">
                <a16:creationId xmlns:a16="http://schemas.microsoft.com/office/drawing/2014/main" id="{D6A89D01-B3F9-48C3-86DC-1ECA1D291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58" b="68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Vertical Title 21">
            <a:extLst>
              <a:ext uri="{FF2B5EF4-FFF2-40B4-BE49-F238E27FC236}">
                <a16:creationId xmlns:a16="http://schemas.microsoft.com/office/drawing/2014/main" id="{498B24B7-CD22-4457-94BE-685DADC6500E}"/>
              </a:ext>
            </a:extLst>
          </p:cNvPr>
          <p:cNvSpPr txBox="1">
            <a:spLocks/>
          </p:cNvSpPr>
          <p:nvPr/>
        </p:nvSpPr>
        <p:spPr>
          <a:xfrm>
            <a:off x="640970" y="177528"/>
            <a:ext cx="2294021" cy="14328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/>
              <a:t>Top 10 Products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C066E5A-9DAE-4B51-AA21-F57988715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93" y="2069576"/>
            <a:ext cx="8466290" cy="389449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B80E5F0-04F0-4197-B1A6-9D3C549C0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14" y="404930"/>
            <a:ext cx="6165083" cy="12052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7785A0-1DA7-4109-A62E-5B473829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692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indoor, sitting, table, brown&#10;&#10;Description automatically generated">
            <a:extLst>
              <a:ext uri="{FF2B5EF4-FFF2-40B4-BE49-F238E27FC236}">
                <a16:creationId xmlns:a16="http://schemas.microsoft.com/office/drawing/2014/main" id="{D6A89D01-B3F9-48C3-86DC-1ECA1D291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58" b="68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926B96-1432-43E2-AF0F-CDE17476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09" y="498328"/>
            <a:ext cx="7151453" cy="4550925"/>
          </a:xfrm>
          <a:prstGeom prst="rect">
            <a:avLst/>
          </a:prstGeom>
        </p:spPr>
      </p:pic>
      <p:sp>
        <p:nvSpPr>
          <p:cNvPr id="12" name="Vertical Title 21">
            <a:extLst>
              <a:ext uri="{FF2B5EF4-FFF2-40B4-BE49-F238E27FC236}">
                <a16:creationId xmlns:a16="http://schemas.microsoft.com/office/drawing/2014/main" id="{61576CFA-685F-43AA-8491-0872B52AB05F}"/>
              </a:ext>
            </a:extLst>
          </p:cNvPr>
          <p:cNvSpPr txBox="1">
            <a:spLocks/>
          </p:cNvSpPr>
          <p:nvPr/>
        </p:nvSpPr>
        <p:spPr>
          <a:xfrm>
            <a:off x="334124" y="148338"/>
            <a:ext cx="3026285" cy="2375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/>
              <a:t>Products Stock-take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76A6D-5B74-46F6-AE54-7A4CB11C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263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B71735C7-7FD0-4EBE-8DB6-A2715CC7A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 b="1707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F35983-EE0A-4C3C-9C59-4E6591A7C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26" y="395689"/>
            <a:ext cx="6488819" cy="1092782"/>
          </a:xfrm>
          <a:prstGeom prst="rect">
            <a:avLst/>
          </a:prstGeom>
        </p:spPr>
      </p:pic>
      <p:sp>
        <p:nvSpPr>
          <p:cNvPr id="13" name="Vertical Title 21">
            <a:extLst>
              <a:ext uri="{FF2B5EF4-FFF2-40B4-BE49-F238E27FC236}">
                <a16:creationId xmlns:a16="http://schemas.microsoft.com/office/drawing/2014/main" id="{D1275800-00B9-48B1-B02B-936C440620ED}"/>
              </a:ext>
            </a:extLst>
          </p:cNvPr>
          <p:cNvSpPr txBox="1">
            <a:spLocks/>
          </p:cNvSpPr>
          <p:nvPr/>
        </p:nvSpPr>
        <p:spPr>
          <a:xfrm>
            <a:off x="484427" y="144379"/>
            <a:ext cx="2294021" cy="1660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Top 10 Services</a:t>
            </a:r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2EEB6EAE-581F-4745-8D4A-6BAC63D5C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26" y="1804737"/>
            <a:ext cx="6996613" cy="36243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83766-12FF-49A3-81EC-FDC84C90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7808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B71735C7-7FD0-4EBE-8DB6-A2715CC7A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 b="170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21">
            <a:extLst>
              <a:ext uri="{FF2B5EF4-FFF2-40B4-BE49-F238E27FC236}">
                <a16:creationId xmlns:a16="http://schemas.microsoft.com/office/drawing/2014/main" id="{34B41EB6-93E1-4ADA-BF7C-8D1C88016599}"/>
              </a:ext>
            </a:extLst>
          </p:cNvPr>
          <p:cNvSpPr txBox="1">
            <a:spLocks/>
          </p:cNvSpPr>
          <p:nvPr/>
        </p:nvSpPr>
        <p:spPr>
          <a:xfrm>
            <a:off x="409921" y="198759"/>
            <a:ext cx="2360373" cy="1432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Bottom 10 Services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B5B06EB-DFA0-424E-8469-5B3E1218C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26" y="1854178"/>
            <a:ext cx="7021552" cy="4572044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13B35C-1585-4906-B4DA-EC7CD1777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26" y="309821"/>
            <a:ext cx="7369179" cy="1234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43F68-68E3-4827-AFE5-F6E156F9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4682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B71735C7-7FD0-4EBE-8DB6-A2715CC7A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 b="1707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21">
            <a:extLst>
              <a:ext uri="{FF2B5EF4-FFF2-40B4-BE49-F238E27FC236}">
                <a16:creationId xmlns:a16="http://schemas.microsoft.com/office/drawing/2014/main" id="{34B41EB6-93E1-4ADA-BF7C-8D1C88016599}"/>
              </a:ext>
            </a:extLst>
          </p:cNvPr>
          <p:cNvSpPr txBox="1">
            <a:spLocks/>
          </p:cNvSpPr>
          <p:nvPr/>
        </p:nvSpPr>
        <p:spPr>
          <a:xfrm>
            <a:off x="409921" y="198759"/>
            <a:ext cx="2360373" cy="1432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Bottom 10 Services (Check)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137F65B-2666-4582-A86B-0D9B131E2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94" y="110068"/>
            <a:ext cx="5027884" cy="2733363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D53897-6495-4C58-8804-43FE2F77E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99" y="2925117"/>
            <a:ext cx="7773074" cy="3734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7FAF6-8255-4C86-91D8-C89811DB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863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B71735C7-7FD0-4EBE-8DB6-A2715CC7A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 b="1707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21">
            <a:extLst>
              <a:ext uri="{FF2B5EF4-FFF2-40B4-BE49-F238E27FC236}">
                <a16:creationId xmlns:a16="http://schemas.microsoft.com/office/drawing/2014/main" id="{34B41EB6-93E1-4ADA-BF7C-8D1C88016599}"/>
              </a:ext>
            </a:extLst>
          </p:cNvPr>
          <p:cNvSpPr txBox="1">
            <a:spLocks/>
          </p:cNvSpPr>
          <p:nvPr/>
        </p:nvSpPr>
        <p:spPr>
          <a:xfrm>
            <a:off x="856955" y="198759"/>
            <a:ext cx="2360373" cy="1432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Bottom 10 Services (Check)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063B24-128F-44A2-A82E-F8FF85E5F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98" y="122817"/>
            <a:ext cx="5662905" cy="2886299"/>
          </a:xfrm>
          <a:prstGeom prst="rect">
            <a:avLst/>
          </a:prstGeom>
        </p:spPr>
      </p:pic>
      <p:sp>
        <p:nvSpPr>
          <p:cNvPr id="5" name="Vertical Title 21">
            <a:extLst>
              <a:ext uri="{FF2B5EF4-FFF2-40B4-BE49-F238E27FC236}">
                <a16:creationId xmlns:a16="http://schemas.microsoft.com/office/drawing/2014/main" id="{1CE43E86-C5E1-47FD-A6F2-EBB87431C249}"/>
              </a:ext>
            </a:extLst>
          </p:cNvPr>
          <p:cNvSpPr txBox="1">
            <a:spLocks/>
          </p:cNvSpPr>
          <p:nvPr/>
        </p:nvSpPr>
        <p:spPr>
          <a:xfrm>
            <a:off x="869030" y="3131933"/>
            <a:ext cx="2360373" cy="1432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Is Blowdry still Top 3 Services?</a:t>
            </a:r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E0E8EFA0-56A8-4D59-BD23-54E56A5FB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98" y="3083706"/>
            <a:ext cx="6641134" cy="34402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62571-6DD9-4AF6-8AEB-89C5828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486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room&#10;&#10;Description automatically generated">
            <a:extLst>
              <a:ext uri="{FF2B5EF4-FFF2-40B4-BE49-F238E27FC236}">
                <a16:creationId xmlns:a16="http://schemas.microsoft.com/office/drawing/2014/main" id="{2323236C-1AE6-4C6C-9D45-E9E0413D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82" y="0"/>
            <a:ext cx="987723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1B9FFD-A165-46F4-A5E4-11C1D1538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15" y="247605"/>
            <a:ext cx="9279413" cy="2196206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A877E10D-1AF6-41DD-B203-497251F2D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12" y="2691416"/>
            <a:ext cx="6477561" cy="3154953"/>
          </a:xfrm>
          <a:prstGeom prst="rect">
            <a:avLst/>
          </a:prstGeom>
        </p:spPr>
      </p:pic>
      <p:sp>
        <p:nvSpPr>
          <p:cNvPr id="12" name="Vertical Title 21">
            <a:extLst>
              <a:ext uri="{FF2B5EF4-FFF2-40B4-BE49-F238E27FC236}">
                <a16:creationId xmlns:a16="http://schemas.microsoft.com/office/drawing/2014/main" id="{70136D6A-093A-4DFD-BE63-95D562F4B38A}"/>
              </a:ext>
            </a:extLst>
          </p:cNvPr>
          <p:cNvSpPr txBox="1">
            <a:spLocks/>
          </p:cNvSpPr>
          <p:nvPr/>
        </p:nvSpPr>
        <p:spPr>
          <a:xfrm>
            <a:off x="138351" y="2770292"/>
            <a:ext cx="2973479" cy="1060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Busiest Day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B6B7B-388D-443D-814E-4D8B5D1A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206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ir in a room&#10;&#10;Description automatically generated">
            <a:extLst>
              <a:ext uri="{FF2B5EF4-FFF2-40B4-BE49-F238E27FC236}">
                <a16:creationId xmlns:a16="http://schemas.microsoft.com/office/drawing/2014/main" id="{CED2529B-B2B1-48E9-B993-1127EB056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1" b="1505"/>
          <a:stretch/>
        </p:blipFill>
        <p:spPr>
          <a:xfrm>
            <a:off x="180935" y="161953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019D4E-0F98-4776-8CD2-7CCD3B0C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42" y="292535"/>
            <a:ext cx="8244644" cy="2089718"/>
          </a:xfrm>
          <a:prstGeom prst="rect">
            <a:avLst/>
          </a:prstGeom>
        </p:spPr>
      </p:pic>
      <p:sp>
        <p:nvSpPr>
          <p:cNvPr id="6" name="Vertical Title 21">
            <a:extLst>
              <a:ext uri="{FF2B5EF4-FFF2-40B4-BE49-F238E27FC236}">
                <a16:creationId xmlns:a16="http://schemas.microsoft.com/office/drawing/2014/main" id="{B8549A3D-3A21-4E90-B034-0E4342E1AF46}"/>
              </a:ext>
            </a:extLst>
          </p:cNvPr>
          <p:cNvSpPr txBox="1">
            <a:spLocks/>
          </p:cNvSpPr>
          <p:nvPr/>
        </p:nvSpPr>
        <p:spPr>
          <a:xfrm>
            <a:off x="294137" y="276785"/>
            <a:ext cx="2973479" cy="1060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Top Clients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A120A639-086C-4D57-AACA-F27EF5DA9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42" y="2464101"/>
            <a:ext cx="7302545" cy="3866345"/>
          </a:xfrm>
          <a:prstGeom prst="rect">
            <a:avLst/>
          </a:prstGeom>
        </p:spPr>
      </p:pic>
      <p:sp>
        <p:nvSpPr>
          <p:cNvPr id="11" name="Vertical Title 21">
            <a:extLst>
              <a:ext uri="{FF2B5EF4-FFF2-40B4-BE49-F238E27FC236}">
                <a16:creationId xmlns:a16="http://schemas.microsoft.com/office/drawing/2014/main" id="{10F5EC79-ACB9-4C27-8FD4-11769E020D2B}"/>
              </a:ext>
            </a:extLst>
          </p:cNvPr>
          <p:cNvSpPr txBox="1">
            <a:spLocks/>
          </p:cNvSpPr>
          <p:nvPr/>
        </p:nvSpPr>
        <p:spPr>
          <a:xfrm>
            <a:off x="-166449" y="3088348"/>
            <a:ext cx="2973479" cy="1060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Jesse Chapman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95F8F-704F-4BEE-B57C-16994C22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99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room&#10;&#10;Description automatically generated">
            <a:extLst>
              <a:ext uri="{FF2B5EF4-FFF2-40B4-BE49-F238E27FC236}">
                <a16:creationId xmlns:a16="http://schemas.microsoft.com/office/drawing/2014/main" id="{3281D5FF-1C9B-49F9-9CB3-752B0BE61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1" b="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picture containing person, riding, water&#10;&#10;Description automatically generated">
            <a:extLst>
              <a:ext uri="{FF2B5EF4-FFF2-40B4-BE49-F238E27FC236}">
                <a16:creationId xmlns:a16="http://schemas.microsoft.com/office/drawing/2014/main" id="{7066FF02-2AB3-4960-AED3-6210D4CA6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r="1" b="11566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FAFF2E-FE21-48C3-B182-49B8854FE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12" y="617430"/>
            <a:ext cx="5357324" cy="93734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1E5D77A-594F-481D-B1BD-9685C6245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35" y="2038264"/>
            <a:ext cx="6600370" cy="3593904"/>
          </a:xfrm>
          <a:prstGeom prst="rect">
            <a:avLst/>
          </a:prstGeom>
        </p:spPr>
      </p:pic>
      <p:pic>
        <p:nvPicPr>
          <p:cNvPr id="16" name="Picture 15" descr="Chart, pie chart&#10;&#10;Description automatically generated">
            <a:extLst>
              <a:ext uri="{FF2B5EF4-FFF2-40B4-BE49-F238E27FC236}">
                <a16:creationId xmlns:a16="http://schemas.microsoft.com/office/drawing/2014/main" id="{8C8ABFC4-CE25-40E6-A818-C3BF0127E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7" y="2068438"/>
            <a:ext cx="4976601" cy="2948276"/>
          </a:xfrm>
          <a:prstGeom prst="rect">
            <a:avLst/>
          </a:prstGeom>
        </p:spPr>
      </p:pic>
      <p:sp>
        <p:nvSpPr>
          <p:cNvPr id="18" name="Vertical Title 21">
            <a:extLst>
              <a:ext uri="{FF2B5EF4-FFF2-40B4-BE49-F238E27FC236}">
                <a16:creationId xmlns:a16="http://schemas.microsoft.com/office/drawing/2014/main" id="{A6794293-5055-4921-8690-A82D9CF960AD}"/>
              </a:ext>
            </a:extLst>
          </p:cNvPr>
          <p:cNvSpPr txBox="1">
            <a:spLocks/>
          </p:cNvSpPr>
          <p:nvPr/>
        </p:nvSpPr>
        <p:spPr>
          <a:xfrm>
            <a:off x="272262" y="494162"/>
            <a:ext cx="2973479" cy="1060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Staff Top Sales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F88F77-9C1B-400F-8B65-06C7C70F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01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4E7C54DD-C0F4-4E3C-BDF8-00D143971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" r="5578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42DA-FC03-421F-8401-976915CC4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65126"/>
            <a:ext cx="5266155" cy="115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A5EB9-B091-4482-A5AD-D957311C8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268" y="1517229"/>
            <a:ext cx="4305904" cy="4334614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Data source 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ER Diagram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Data Modifications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Business Needs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E5588-B148-453F-99A5-3B0EC302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20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room&#10;&#10;Description automatically generated">
            <a:extLst>
              <a:ext uri="{FF2B5EF4-FFF2-40B4-BE49-F238E27FC236}">
                <a16:creationId xmlns:a16="http://schemas.microsoft.com/office/drawing/2014/main" id="{3281D5FF-1C9B-49F9-9CB3-752B0BE61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1" b="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picture containing person, riding, water&#10;&#10;Description automatically generated">
            <a:extLst>
              <a:ext uri="{FF2B5EF4-FFF2-40B4-BE49-F238E27FC236}">
                <a16:creationId xmlns:a16="http://schemas.microsoft.com/office/drawing/2014/main" id="{7066FF02-2AB3-4960-AED3-6210D4CA6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r="1" b="11566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8" name="Vertical Title 21">
            <a:extLst>
              <a:ext uri="{FF2B5EF4-FFF2-40B4-BE49-F238E27FC236}">
                <a16:creationId xmlns:a16="http://schemas.microsoft.com/office/drawing/2014/main" id="{A6794293-5055-4921-8690-A82D9CF960AD}"/>
              </a:ext>
            </a:extLst>
          </p:cNvPr>
          <p:cNvSpPr txBox="1">
            <a:spLocks/>
          </p:cNvSpPr>
          <p:nvPr/>
        </p:nvSpPr>
        <p:spPr>
          <a:xfrm>
            <a:off x="272262" y="494162"/>
            <a:ext cx="2973479" cy="1060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Staff Top Sales</a:t>
            </a:r>
          </a:p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(Check)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F0E5BFBA-0D6C-4A94-BE30-4D6FE2D5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75" y="1554771"/>
            <a:ext cx="7240902" cy="31276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020DAC-00BB-4D70-A920-43ED7D117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6891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arge building&#10;&#10;Description automatically generated">
            <a:extLst>
              <a:ext uri="{FF2B5EF4-FFF2-40B4-BE49-F238E27FC236}">
                <a16:creationId xmlns:a16="http://schemas.microsoft.com/office/drawing/2014/main" id="{E6C7A865-9ADE-4EB7-9FF0-A770BE5B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92C8D6-5D11-4E9C-AB39-CC708738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583" y="2100772"/>
            <a:ext cx="7129192" cy="3416222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4C71BBE9-817B-4686-9D43-91BD6C1D9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8" y="2100772"/>
            <a:ext cx="4214594" cy="3089594"/>
          </a:xfrm>
          <a:prstGeom prst="rect">
            <a:avLst/>
          </a:prstGeom>
        </p:spPr>
      </p:pic>
      <p:sp>
        <p:nvSpPr>
          <p:cNvPr id="10" name="Vertical Title 21">
            <a:extLst>
              <a:ext uri="{FF2B5EF4-FFF2-40B4-BE49-F238E27FC236}">
                <a16:creationId xmlns:a16="http://schemas.microsoft.com/office/drawing/2014/main" id="{5A080DCE-A11A-4B95-84D6-3D61B7A3C803}"/>
              </a:ext>
            </a:extLst>
          </p:cNvPr>
          <p:cNvSpPr txBox="1">
            <a:spLocks/>
          </p:cNvSpPr>
          <p:nvPr/>
        </p:nvSpPr>
        <p:spPr>
          <a:xfrm>
            <a:off x="2139696" y="332957"/>
            <a:ext cx="5755301" cy="1060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No Show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1022B-92FF-45A4-9647-8CBAC70C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8448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items on a table&#10;&#10;Description automatically generated">
            <a:extLst>
              <a:ext uri="{FF2B5EF4-FFF2-40B4-BE49-F238E27FC236}">
                <a16:creationId xmlns:a16="http://schemas.microsoft.com/office/drawing/2014/main" id="{EFD50377-8211-406C-9186-C5C31D796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" r="-1" b="-1"/>
          <a:stretch/>
        </p:blipFill>
        <p:spPr>
          <a:xfrm>
            <a:off x="20" y="-1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 descr="A picture containing indoor, brush, table, toothbrush&#10;&#10;Description automatically generated">
            <a:extLst>
              <a:ext uri="{FF2B5EF4-FFF2-40B4-BE49-F238E27FC236}">
                <a16:creationId xmlns:a16="http://schemas.microsoft.com/office/drawing/2014/main" id="{2442FAC7-77DD-4DF4-8EA7-D089833D6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2" r="5178" b="1"/>
          <a:stretch/>
        </p:blipFill>
        <p:spPr>
          <a:xfrm>
            <a:off x="4480505" y="1106909"/>
            <a:ext cx="4166726" cy="3681631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ln w="158750">
            <a:solidFill>
              <a:schemeClr val="bg1"/>
            </a:solidFill>
          </a:ln>
        </p:spPr>
      </p:pic>
      <p:sp>
        <p:nvSpPr>
          <p:cNvPr id="8" name="Vertical Title 21">
            <a:extLst>
              <a:ext uri="{FF2B5EF4-FFF2-40B4-BE49-F238E27FC236}">
                <a16:creationId xmlns:a16="http://schemas.microsoft.com/office/drawing/2014/main" id="{9771A8E2-864E-46A0-8FB3-33FE63B6DF02}"/>
              </a:ext>
            </a:extLst>
          </p:cNvPr>
          <p:cNvSpPr txBox="1">
            <a:spLocks/>
          </p:cNvSpPr>
          <p:nvPr/>
        </p:nvSpPr>
        <p:spPr>
          <a:xfrm>
            <a:off x="5345432" y="1386257"/>
            <a:ext cx="2518408" cy="1143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Add-ons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98A81-350D-4A0F-8216-3D7FA006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7104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arge building&#10;&#10;Description automatically generated">
            <a:extLst>
              <a:ext uri="{FF2B5EF4-FFF2-40B4-BE49-F238E27FC236}">
                <a16:creationId xmlns:a16="http://schemas.microsoft.com/office/drawing/2014/main" id="{E6C7A865-9ADE-4EB7-9FF0-A770BE5B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0" name="Vertical Title 21">
            <a:extLst>
              <a:ext uri="{FF2B5EF4-FFF2-40B4-BE49-F238E27FC236}">
                <a16:creationId xmlns:a16="http://schemas.microsoft.com/office/drawing/2014/main" id="{5A080DCE-A11A-4B95-84D6-3D61B7A3C803}"/>
              </a:ext>
            </a:extLst>
          </p:cNvPr>
          <p:cNvSpPr txBox="1">
            <a:spLocks/>
          </p:cNvSpPr>
          <p:nvPr/>
        </p:nvSpPr>
        <p:spPr>
          <a:xfrm>
            <a:off x="2864443" y="332842"/>
            <a:ext cx="5755301" cy="1060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Stored Procedures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540E58-B96E-4B85-A2F5-A25713AF3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06" y="1855220"/>
            <a:ext cx="5602863" cy="3332099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27F18D-ACCA-44FF-895D-AF640B7DF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4" y="1855220"/>
            <a:ext cx="5090601" cy="29644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8DFC4-C26B-4519-BE58-99C35629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4696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arge building&#10;&#10;Description automatically generated">
            <a:extLst>
              <a:ext uri="{FF2B5EF4-FFF2-40B4-BE49-F238E27FC236}">
                <a16:creationId xmlns:a16="http://schemas.microsoft.com/office/drawing/2014/main" id="{E6C7A865-9ADE-4EB7-9FF0-A770BE5B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0" name="Vertical Title 21">
            <a:extLst>
              <a:ext uri="{FF2B5EF4-FFF2-40B4-BE49-F238E27FC236}">
                <a16:creationId xmlns:a16="http://schemas.microsoft.com/office/drawing/2014/main" id="{5A080DCE-A11A-4B95-84D6-3D61B7A3C803}"/>
              </a:ext>
            </a:extLst>
          </p:cNvPr>
          <p:cNvSpPr txBox="1">
            <a:spLocks/>
          </p:cNvSpPr>
          <p:nvPr/>
        </p:nvSpPr>
        <p:spPr>
          <a:xfrm>
            <a:off x="2864443" y="332842"/>
            <a:ext cx="5755301" cy="1060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Function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EC9F30-4B26-4081-8CA2-0363BDB3F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96" y="1726293"/>
            <a:ext cx="3650296" cy="27281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856B1E-E33A-4018-A6CD-4B595B4C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2689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E9A9D019-D3BE-4B45-9E7E-606C55EF1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15"/>
          <a:stretch/>
        </p:blipFill>
        <p:spPr>
          <a:xfrm>
            <a:off x="326268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7" name="Vertical Title 21">
            <a:extLst>
              <a:ext uri="{FF2B5EF4-FFF2-40B4-BE49-F238E27FC236}">
                <a16:creationId xmlns:a16="http://schemas.microsoft.com/office/drawing/2014/main" id="{37896BB2-AD47-4BA0-80FB-842DA4BBA942}"/>
              </a:ext>
            </a:extLst>
          </p:cNvPr>
          <p:cNvSpPr txBox="1">
            <a:spLocks/>
          </p:cNvSpPr>
          <p:nvPr/>
        </p:nvSpPr>
        <p:spPr>
          <a:xfrm>
            <a:off x="5473531" y="1600810"/>
            <a:ext cx="5755301" cy="1060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83AB3-F8CC-4310-A0B0-CD847FA6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6031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F1367B-9F2E-4790-B847-031A901D4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7618" y="518009"/>
            <a:ext cx="4087306" cy="882469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References</a:t>
            </a:r>
            <a:endParaRPr lang="en-SG" sz="5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EBF098-B3F1-47E2-8429-59B5EE80A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1562793"/>
            <a:ext cx="4087305" cy="4335963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Kaggle, </a:t>
            </a:r>
            <a:r>
              <a:rPr lang="en-SG" sz="2000" i="1" dirty="0">
                <a:hlinkClick r:id="rId2"/>
              </a:rPr>
              <a:t>https://www.kaggle.com/frederickferguson/hair-salon-no-show-data-set?select=Product+Listing+%28Retail%290.csv</a:t>
            </a:r>
            <a:endParaRPr lang="en-SG" sz="2000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 Data.gov,  </a:t>
            </a:r>
            <a:r>
              <a:rPr lang="en-US" sz="2000" i="1" dirty="0">
                <a:hlinkClick r:id="rId3"/>
              </a:rPr>
              <a:t>https://catalog.data.gov/dataset/baby-names-from-social-security-card-applications-national-level-data</a:t>
            </a:r>
            <a:endParaRPr lang="en-US" sz="2000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1" dirty="0" err="1"/>
              <a:t>Namecensus</a:t>
            </a:r>
            <a:r>
              <a:rPr lang="en-US" sz="2000" i="1" dirty="0"/>
              <a:t>, </a:t>
            </a:r>
            <a:r>
              <a:rPr lang="en-US" sz="2000" i="1" dirty="0">
                <a:hlinkClick r:id="rId4"/>
              </a:rPr>
              <a:t>https://namecensus.com/data/1000.html</a:t>
            </a:r>
            <a:endParaRPr lang="en-US" sz="2000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SG" sz="2000" dirty="0"/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F57E6A48-35B3-483B-B2F1-439F7CEE5A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CDF522-5E62-461D-9595-0505A8D4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4463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FD4E-F3D5-4EF3-B4EF-DB0FFC6FE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1" y="369832"/>
            <a:ext cx="5314536" cy="1325563"/>
          </a:xfrm>
        </p:spPr>
        <p:txBody>
          <a:bodyPr>
            <a:normAutofit/>
          </a:bodyPr>
          <a:lstStyle/>
          <a:p>
            <a:r>
              <a:rPr lang="en-US" b="1" dirty="0"/>
              <a:t>Data Source</a:t>
            </a:r>
            <a:endParaRPr lang="en-S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D3E56-4EE4-452B-9327-5F8E1A76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55" y="1741040"/>
            <a:ext cx="5915137" cy="3983104"/>
          </a:xfrm>
        </p:spPr>
        <p:txBody>
          <a:bodyPr anchor="t">
            <a:normAutofit/>
          </a:bodyPr>
          <a:lstStyle/>
          <a:p>
            <a:r>
              <a:rPr lang="en-SG" sz="2400" dirty="0"/>
              <a:t>Kaggle </a:t>
            </a:r>
          </a:p>
          <a:p>
            <a:r>
              <a:rPr lang="en-US" sz="2400" dirty="0"/>
              <a:t>The data was based on an actual hair salon in Toronto, Canada</a:t>
            </a:r>
          </a:p>
          <a:p>
            <a:r>
              <a:rPr lang="en-US" sz="2400" dirty="0"/>
              <a:t>The data consists primarily of attributes of the appointment booking and excludes client or staff member details</a:t>
            </a:r>
          </a:p>
          <a:p>
            <a:r>
              <a:rPr lang="en-US" sz="2400" dirty="0"/>
              <a:t>Bookings table time series between 2018-03-14 to 2019-02-15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Transactions table time series between 2018-03-15 to 2018-07-29</a:t>
            </a:r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D6EA8A9A-16BF-4189-B1A1-2D8CC1DD4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6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effectLst>
            <a:outerShdw blurRad="50800" dist="50800" dir="5400000" algn="ctr" rotWithShape="0">
              <a:schemeClr val="bg1">
                <a:lumMod val="75000"/>
                <a:lumOff val="25000"/>
              </a:scheme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25828-9302-432B-98CB-6F5EA541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0926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D35C44E8-CA70-44B5-A15A-044DC157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0"/>
            <a:ext cx="10542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D476FD-A153-4A0F-835A-B4BC0B67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742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BD5B-8F00-404B-8202-74A8D086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721" y="10727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Data Modifications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picture containing logo&#10;&#10;Description automatically generated">
            <a:extLst>
              <a:ext uri="{FF2B5EF4-FFF2-40B4-BE49-F238E27FC236}">
                <a16:creationId xmlns:a16="http://schemas.microsoft.com/office/drawing/2014/main" id="{3D99101F-9A14-4033-BAB1-05E1E8ABD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348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1B103-1178-4023-BDF5-2521F0D9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4747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 up of a microphone&#10;&#10;Description automatically generated">
            <a:extLst>
              <a:ext uri="{FF2B5EF4-FFF2-40B4-BE49-F238E27FC236}">
                <a16:creationId xmlns:a16="http://schemas.microsoft.com/office/drawing/2014/main" id="{02B15AC3-9E30-4FBE-A65C-729ABA49F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-73225"/>
            <a:ext cx="12191980" cy="68567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9D1E32FD-C3DD-4A6B-8E87-42D34192C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2" y="2255156"/>
            <a:ext cx="5150856" cy="3603953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B4B1D39-4B07-424E-A504-D9D9D4C5B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05" y="139559"/>
            <a:ext cx="5631530" cy="1173575"/>
          </a:xfrm>
          <a:prstGeom prst="rect">
            <a:avLst/>
          </a:prstGeom>
        </p:spPr>
      </p:pic>
      <p:pic>
        <p:nvPicPr>
          <p:cNvPr id="15" name="Picture 14" descr="Text, chat or text message&#10;&#10;Description automatically generated">
            <a:extLst>
              <a:ext uri="{FF2B5EF4-FFF2-40B4-BE49-F238E27FC236}">
                <a16:creationId xmlns:a16="http://schemas.microsoft.com/office/drawing/2014/main" id="{6F107B83-2B02-40B6-AFBB-A204E60F4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3" y="214618"/>
            <a:ext cx="2888230" cy="1143099"/>
          </a:xfrm>
          <a:prstGeom prst="rect">
            <a:avLst/>
          </a:prstGeom>
        </p:spPr>
      </p:pic>
      <p:pic>
        <p:nvPicPr>
          <p:cNvPr id="18" name="Picture 17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0E69CDF7-2FD1-4877-B348-4E4210D16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05" y="2255156"/>
            <a:ext cx="6386113" cy="255292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2149590-EEFB-4914-972E-B6C2E6130E49}"/>
              </a:ext>
            </a:extLst>
          </p:cNvPr>
          <p:cNvSpPr/>
          <p:nvPr/>
        </p:nvSpPr>
        <p:spPr>
          <a:xfrm>
            <a:off x="364320" y="324502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50B1CB-6B93-47B7-9949-1FB94C1B41C9}"/>
              </a:ext>
            </a:extLst>
          </p:cNvPr>
          <p:cNvSpPr/>
          <p:nvPr/>
        </p:nvSpPr>
        <p:spPr>
          <a:xfrm>
            <a:off x="1622071" y="148298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AB34B1-9E71-4EB6-9613-B74AB4F850DB}"/>
              </a:ext>
            </a:extLst>
          </p:cNvPr>
          <p:cNvSpPr/>
          <p:nvPr/>
        </p:nvSpPr>
        <p:spPr>
          <a:xfrm>
            <a:off x="4617197" y="264681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4D2F75-450C-43F0-B024-C9C13E603CE0}"/>
              </a:ext>
            </a:extLst>
          </p:cNvPr>
          <p:cNvSpPr/>
          <p:nvPr/>
        </p:nvSpPr>
        <p:spPr>
          <a:xfrm>
            <a:off x="7749158" y="148298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006B96D-BCDA-4947-8352-69273F5007FD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>
            <a:off x="900043" y="786167"/>
            <a:ext cx="32974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70057A9-E51F-451C-9898-ADE3D69B7890}"/>
              </a:ext>
            </a:extLst>
          </p:cNvPr>
          <p:cNvCxnSpPr>
            <a:cxnSpLocks/>
            <a:stCxn id="23" idx="3"/>
            <a:endCxn id="9" idx="0"/>
          </p:cNvCxnSpPr>
          <p:nvPr/>
        </p:nvCxnSpPr>
        <p:spPr>
          <a:xfrm>
            <a:off x="2157794" y="1944651"/>
            <a:ext cx="571416" cy="310505"/>
          </a:xfrm>
          <a:prstGeom prst="bentConnector2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7BA8E6A-625E-4560-91EE-DC1EFB6E43CD}"/>
              </a:ext>
            </a:extLst>
          </p:cNvPr>
          <p:cNvCxnSpPr>
            <a:cxnSpLocks/>
            <a:stCxn id="27" idx="3"/>
            <a:endCxn id="12" idx="1"/>
          </p:cNvCxnSpPr>
          <p:nvPr/>
        </p:nvCxnSpPr>
        <p:spPr>
          <a:xfrm>
            <a:off x="5152920" y="726346"/>
            <a:ext cx="49918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0CBEA48-9EE2-4370-8C39-943858F5463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284881" y="1944653"/>
            <a:ext cx="560281" cy="310503"/>
          </a:xfrm>
          <a:prstGeom prst="bentConnector2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BDDAB7-E84A-4066-9F0A-67C056B8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030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icrophone&#10;&#10;Description automatically generated">
            <a:extLst>
              <a:ext uri="{FF2B5EF4-FFF2-40B4-BE49-F238E27FC236}">
                <a16:creationId xmlns:a16="http://schemas.microsoft.com/office/drawing/2014/main" id="{C7695B11-BC87-4E9D-8FB7-BC00B21C1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5D865-BD10-4EC1-AA35-551D16E0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>
            <a:normAutofit/>
          </a:bodyPr>
          <a:lstStyle/>
          <a:p>
            <a:r>
              <a:rPr lang="en-US" sz="3600" b="1" dirty="0"/>
              <a:t>5. Create Client Table</a:t>
            </a:r>
            <a:endParaRPr lang="en-SG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A21FF-9EC5-4177-AC72-A2C44D61F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57471"/>
            <a:ext cx="6753795" cy="4298560"/>
          </a:xfrm>
        </p:spPr>
        <p:txBody>
          <a:bodyPr>
            <a:normAutofit/>
          </a:bodyPr>
          <a:lstStyle/>
          <a:p>
            <a:r>
              <a:rPr lang="en-US" sz="1800" dirty="0"/>
              <a:t>Columns: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ClientID (based on Booking and Cancellation tables)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Gender (VLOOKUP the services in Booking and Cancellation table)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/>
              <a:t>First_Name</a:t>
            </a:r>
            <a:r>
              <a:rPr lang="en-US" sz="1800" dirty="0"/>
              <a:t> [</a:t>
            </a:r>
            <a:r>
              <a:rPr lang="en-US" sz="1800" i="1" dirty="0">
                <a:solidFill>
                  <a:srgbClr val="FF00FF"/>
                </a:solidFill>
              </a:rPr>
              <a:t>IF(D2="F",INDEX(Sheet1!$A:$A,RANDBETWEEN(1,COUNTA(Sheet1!$A:$A)),1),INDEX(Sheet1!$D:$D,RANDBETWEEN(1,COUNTA(Sheet1!$D:$D)),1))</a:t>
            </a:r>
            <a:r>
              <a:rPr lang="en-US" sz="1800" dirty="0"/>
              <a:t>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/>
              <a:t>Last_Name</a:t>
            </a:r>
            <a:r>
              <a:rPr lang="en-US" sz="1800" dirty="0"/>
              <a:t> [</a:t>
            </a:r>
            <a:r>
              <a:rPr lang="en-US" sz="1800" i="1" dirty="0">
                <a:solidFill>
                  <a:srgbClr val="FF00FF"/>
                </a:solidFill>
              </a:rPr>
              <a:t>INDEX($A:$A,RANDBETWEEN(1,COUNTA($A:$A)),1)</a:t>
            </a:r>
            <a:r>
              <a:rPr lang="en-US" sz="1800" dirty="0"/>
              <a:t>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Contact [</a:t>
            </a:r>
            <a:r>
              <a:rPr lang="en-US" sz="1800" i="1" dirty="0">
                <a:solidFill>
                  <a:srgbClr val="FF00FF"/>
                </a:solidFill>
              </a:rPr>
              <a:t>RAND()*(9999999999-1000000000)+1000000000</a:t>
            </a:r>
            <a:r>
              <a:rPr lang="en-US" sz="1800" dirty="0"/>
              <a:t>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068EB-8442-4866-B097-9B3D50A0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386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7ED0A-501C-4358-A0FC-892518DE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57498"/>
            <a:ext cx="4806184" cy="92264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Business Needs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7F73DA-8A43-4CEF-820C-F9B3995ED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16" y="1835358"/>
            <a:ext cx="1914525" cy="2390775"/>
          </a:xfr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65828C9-DE64-410A-B45E-0BD99E689814}"/>
              </a:ext>
            </a:extLst>
          </p:cNvPr>
          <p:cNvSpPr txBox="1">
            <a:spLocks/>
          </p:cNvSpPr>
          <p:nvPr/>
        </p:nvSpPr>
        <p:spPr>
          <a:xfrm>
            <a:off x="457637" y="1660671"/>
            <a:ext cx="5472853" cy="471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What are the top 10 popular products?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What are the top and bottom 10 services?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Which is the busiest day?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Who is the top client who spend more than $600 and has more than 10 bookings and transactions?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Which staff has the best performance in sales?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Is the no show rate high?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A64AD0-55F1-4DFF-BB7B-7169D2AE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640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icrophone&#10;&#10;Description automatically generated">
            <a:extLst>
              <a:ext uri="{FF2B5EF4-FFF2-40B4-BE49-F238E27FC236}">
                <a16:creationId xmlns:a16="http://schemas.microsoft.com/office/drawing/2014/main" id="{041A7B93-1BC4-400D-A905-D8A3CFDE6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indoor, brush, table, toothbrush&#10;&#10;Description automatically generated">
            <a:extLst>
              <a:ext uri="{FF2B5EF4-FFF2-40B4-BE49-F238E27FC236}">
                <a16:creationId xmlns:a16="http://schemas.microsoft.com/office/drawing/2014/main" id="{E2ED1D92-BB75-42A5-864C-AF42886D3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r="8450" b="-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09657A-7C99-4A5D-9A5D-19E7F2294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75" y="362466"/>
            <a:ext cx="6683319" cy="4724809"/>
          </a:xfrm>
          <a:prstGeom prst="rect">
            <a:avLst/>
          </a:prstGeom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6ECB10-1D0A-4175-8406-120CD65C22DE}"/>
              </a:ext>
            </a:extLst>
          </p:cNvPr>
          <p:cNvSpPr txBox="1"/>
          <p:nvPr/>
        </p:nvSpPr>
        <p:spPr>
          <a:xfrm>
            <a:off x="914400" y="577516"/>
            <a:ext cx="2991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Load SQL syntax into Excel</a:t>
            </a:r>
            <a:endParaRPr lang="en-SG" sz="3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8EE943-551A-40DA-9443-BCC03FCF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A0D61-D43A-4D3D-B89E-ABD82C85283E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2782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381</Words>
  <Application>Microsoft Office PowerPoint</Application>
  <PresentationFormat>Widescreen</PresentationFormat>
  <Paragraphs>83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Castellar</vt:lpstr>
      <vt:lpstr>Office Theme</vt:lpstr>
      <vt:lpstr>PowerPoint Presentation</vt:lpstr>
      <vt:lpstr>Agenda</vt:lpstr>
      <vt:lpstr>Data Source</vt:lpstr>
      <vt:lpstr>PowerPoint Presentation</vt:lpstr>
      <vt:lpstr>Data Modifications</vt:lpstr>
      <vt:lpstr>PowerPoint Presentation</vt:lpstr>
      <vt:lpstr>5. Create Client Table</vt:lpstr>
      <vt:lpstr>Business Needs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</dc:creator>
  <cp:lastModifiedBy>Adrian</cp:lastModifiedBy>
  <cp:revision>4</cp:revision>
  <dcterms:created xsi:type="dcterms:W3CDTF">2020-11-16T05:19:04Z</dcterms:created>
  <dcterms:modified xsi:type="dcterms:W3CDTF">2020-11-16T06:41:23Z</dcterms:modified>
</cp:coreProperties>
</file>